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Poppins Bold" charset="1" panose="00000800000000000000"/>
      <p:regular r:id="rId26"/>
    </p:embeddedFont>
    <p:embeddedFont>
      <p:font typeface="Lato" charset="1" panose="020F0502020204030203"/>
      <p:regular r:id="rId27"/>
    </p:embeddedFont>
    <p:embeddedFont>
      <p:font typeface="Poppins" charset="1" panose="00000500000000000000"/>
      <p:regular r:id="rId28"/>
    </p:embeddedFont>
    <p:embeddedFont>
      <p:font typeface="Open Sans" charset="1" panose="020B0606030504020204"/>
      <p:regular r:id="rId29"/>
    </p:embeddedFont>
    <p:embeddedFont>
      <p:font typeface="Lato Bold" charset="1" panose="020F0502020204030203"/>
      <p:regular r:id="rId30"/>
    </p:embeddedFont>
    <p:embeddedFont>
      <p:font typeface="Arimo" charset="1" panose="020B060402020202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20.pn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0.png" Type="http://schemas.openxmlformats.org/officeDocument/2006/relationships/image"/><Relationship Id="rId8" Target="../media/image11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651837" y="289333"/>
            <a:ext cx="12112509" cy="8707633"/>
          </a:xfrm>
          <a:custGeom>
            <a:avLst/>
            <a:gdLst/>
            <a:ahLst/>
            <a:cxnLst/>
            <a:rect r="r" b="b" t="t" l="l"/>
            <a:pathLst>
              <a:path h="8707633" w="12112509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01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28665" y="2413563"/>
            <a:ext cx="11411477" cy="422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電影資訊查詢系統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669" y="882426"/>
            <a:ext cx="3755168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Scripting程式語言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96669" y="7322223"/>
            <a:ext cx="776292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9A917004  劉宇翔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96669" y="8246331"/>
            <a:ext cx="7762921" cy="566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9B017055  杜俊毅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28665" y="7250285"/>
            <a:ext cx="796022" cy="796022"/>
          </a:xfrm>
          <a:custGeom>
            <a:avLst/>
            <a:gdLst/>
            <a:ahLst/>
            <a:cxnLst/>
            <a:rect r="r" b="b" t="t" l="l"/>
            <a:pathLst>
              <a:path h="796022" w="796022">
                <a:moveTo>
                  <a:pt x="0" y="0"/>
                </a:moveTo>
                <a:lnTo>
                  <a:pt x="796022" y="0"/>
                </a:lnTo>
                <a:lnTo>
                  <a:pt x="796022" y="796021"/>
                </a:lnTo>
                <a:lnTo>
                  <a:pt x="0" y="7960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8665" y="8174393"/>
            <a:ext cx="796022" cy="796022"/>
          </a:xfrm>
          <a:custGeom>
            <a:avLst/>
            <a:gdLst/>
            <a:ahLst/>
            <a:cxnLst/>
            <a:rect r="r" b="b" t="t" l="l"/>
            <a:pathLst>
              <a:path h="796022" w="796022">
                <a:moveTo>
                  <a:pt x="0" y="0"/>
                </a:moveTo>
                <a:lnTo>
                  <a:pt x="796022" y="0"/>
                </a:lnTo>
                <a:lnTo>
                  <a:pt x="796022" y="796022"/>
                </a:lnTo>
                <a:lnTo>
                  <a:pt x="0" y="7960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rrow circle icon"/>
          <p:cNvSpPr/>
          <p:nvPr/>
        </p:nvSpPr>
        <p:spPr>
          <a:xfrm flipH="false" flipV="false" rot="0">
            <a:off x="16608890" y="8703795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597718"/>
            <a:ext cx="7198416" cy="109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919"/>
              </a:lnSpc>
            </a:pPr>
            <a:r>
              <a:rPr lang="en-US" b="true" sz="71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用戶互動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364644" y="650580"/>
            <a:ext cx="3394671" cy="3394658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525" t="0" r="-2452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364644" y="6241762"/>
            <a:ext cx="3394671" cy="3394658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1738" t="0" r="-21738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673496" y="1712908"/>
            <a:ext cx="5585804" cy="1203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76"/>
              </a:lnSpc>
            </a:pPr>
            <a:r>
              <a:rPr lang="en-US" sz="3483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滑鼠點擊觸發電影詳細時刻表顯示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673496" y="7304090"/>
            <a:ext cx="5585804" cy="1203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76"/>
              </a:lnSpc>
            </a:pPr>
            <a:r>
              <a:rPr lang="en-US" sz="3483">
                <a:solidFill>
                  <a:srgbClr val="FBF9F1"/>
                </a:solidFill>
                <a:latin typeface="Lato"/>
                <a:ea typeface="Lato"/>
                <a:cs typeface="Lato"/>
                <a:sym typeface="Lato"/>
              </a:rPr>
              <a:t>日期篩選器（tkcalendar）與影城多選功能提升篩選精度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7132" y="2623628"/>
            <a:ext cx="13313735" cy="5325494"/>
          </a:xfrm>
          <a:custGeom>
            <a:avLst/>
            <a:gdLst/>
            <a:ahLst/>
            <a:cxnLst/>
            <a:rect r="r" b="b" t="t" l="l"/>
            <a:pathLst>
              <a:path h="5325494" w="13313735">
                <a:moveTo>
                  <a:pt x="0" y="0"/>
                </a:moveTo>
                <a:lnTo>
                  <a:pt x="13313736" y="0"/>
                </a:lnTo>
                <a:lnTo>
                  <a:pt x="13313736" y="5325494"/>
                </a:lnTo>
                <a:lnTo>
                  <a:pt x="0" y="5325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92901" y="3987674"/>
            <a:ext cx="14302199" cy="174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199"/>
              </a:lnSpc>
            </a:pPr>
            <a:r>
              <a:rPr lang="en-US" sz="1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環境介紹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75300"/>
            <a:ext cx="14034598" cy="1012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6"/>
              </a:lnSpc>
            </a:pPr>
            <a:r>
              <a:rPr lang="en-US" b="true" sz="6052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開發技術堆疊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028700" y="2183570"/>
            <a:ext cx="16230600" cy="64082"/>
          </a:xfrm>
          <a:prstGeom prst="rect">
            <a:avLst/>
          </a:prstGeom>
          <a:solidFill>
            <a:srgbClr val="FFD944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285108" y="3696528"/>
            <a:ext cx="2561675" cy="1344117"/>
            <a:chOff x="0" y="0"/>
            <a:chExt cx="669256" cy="3511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9256" cy="351161"/>
            </a:xfrm>
            <a:custGeom>
              <a:avLst/>
              <a:gdLst/>
              <a:ahLst/>
              <a:cxnLst/>
              <a:rect r="r" b="b" t="t" l="l"/>
              <a:pathLst>
                <a:path h="351161" w="669256">
                  <a:moveTo>
                    <a:pt x="175580" y="0"/>
                  </a:moveTo>
                  <a:lnTo>
                    <a:pt x="493676" y="0"/>
                  </a:lnTo>
                  <a:cubicBezTo>
                    <a:pt x="590647" y="0"/>
                    <a:pt x="669256" y="78610"/>
                    <a:pt x="669256" y="175580"/>
                  </a:cubicBezTo>
                  <a:lnTo>
                    <a:pt x="669256" y="175580"/>
                  </a:lnTo>
                  <a:cubicBezTo>
                    <a:pt x="669256" y="222147"/>
                    <a:pt x="650758" y="266807"/>
                    <a:pt x="617830" y="299734"/>
                  </a:cubicBezTo>
                  <a:cubicBezTo>
                    <a:pt x="584902" y="332662"/>
                    <a:pt x="540243" y="351161"/>
                    <a:pt x="493676" y="351161"/>
                  </a:cubicBezTo>
                  <a:lnTo>
                    <a:pt x="175580" y="351161"/>
                  </a:lnTo>
                  <a:cubicBezTo>
                    <a:pt x="78610" y="351161"/>
                    <a:pt x="0" y="272551"/>
                    <a:pt x="0" y="175580"/>
                  </a:cubicBezTo>
                  <a:lnTo>
                    <a:pt x="0" y="175580"/>
                  </a:lnTo>
                  <a:cubicBezTo>
                    <a:pt x="0" y="78610"/>
                    <a:pt x="78610" y="0"/>
                    <a:pt x="175580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669256" cy="408311"/>
            </a:xfrm>
            <a:prstGeom prst="rect">
              <a:avLst/>
            </a:prstGeom>
          </p:spPr>
          <p:txBody>
            <a:bodyPr anchor="ctr" rtlCol="false" tIns="51212" lIns="51212" bIns="51212" rIns="51212"/>
            <a:lstStyle/>
            <a:p>
              <a:pPr algn="ctr">
                <a:lnSpc>
                  <a:spcPts val="3528"/>
                </a:lnSpc>
              </a:pPr>
              <a:r>
                <a:rPr lang="en-US" b="true" sz="252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Python</a:t>
              </a:r>
            </a:p>
          </p:txBody>
        </p:sp>
      </p:grpSp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142912" y="5468795"/>
          <a:ext cx="16246986" cy="3069590"/>
        </p:xfrm>
        <a:graphic>
          <a:graphicData uri="http://schemas.openxmlformats.org/drawingml/2006/table">
            <a:tbl>
              <a:tblPr/>
              <a:tblGrid>
                <a:gridCol w="3259427"/>
                <a:gridCol w="3259427"/>
                <a:gridCol w="3259427"/>
                <a:gridCol w="3257184"/>
                <a:gridCol w="3211522"/>
              </a:tblGrid>
              <a:tr h="30695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63"/>
                        </a:lnSpc>
                        <a:defRPr/>
                      </a:pPr>
                      <a:r>
                        <a:rPr lang="en-US" sz="2117" b="true">
                          <a:solidFill>
                            <a:srgbClr val="FBF9F1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作為核心程式語言，搭配多種第三方模組</a:t>
                      </a:r>
                      <a:endParaRPr lang="en-US" sz="1100"/>
                    </a:p>
                  </a:txBody>
                  <a:tcPr marL="192044" marR="192044" marT="192044" marB="192044" anchor="ctr">
                    <a:lnL cmpd="sng" algn="ctr" cap="flat" w="38720">
                      <a:solidFill>
                        <a:srgbClr val="FFD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720">
                      <a:solidFill>
                        <a:srgbClr val="FFD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720">
                      <a:solidFill>
                        <a:srgbClr val="FFD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720">
                      <a:solidFill>
                        <a:srgbClr val="FFD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963"/>
                        </a:lnSpc>
                        <a:defRPr/>
                      </a:pPr>
                      <a:r>
                        <a:rPr lang="en-US" sz="2117">
                          <a:solidFill>
                            <a:srgbClr val="FBF9F1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輕量化資料庫，存儲電影、場館及時刻表資訊</a:t>
                      </a:r>
                      <a:endParaRPr lang="en-US" sz="1100"/>
                    </a:p>
                  </a:txBody>
                  <a:tcPr marL="192044" marR="192044" marT="192044" marB="192044" anchor="ctr">
                    <a:lnL cmpd="sng" algn="ctr" cap="flat" w="38720">
                      <a:solidFill>
                        <a:srgbClr val="FFD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720">
                      <a:solidFill>
                        <a:srgbClr val="FFD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720">
                      <a:solidFill>
                        <a:srgbClr val="FFD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720">
                      <a:solidFill>
                        <a:srgbClr val="FFD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63"/>
                        </a:lnSpc>
                        <a:defRPr/>
                      </a:pPr>
                      <a:r>
                        <a:rPr lang="en-US" sz="2117" b="true">
                          <a:solidFill>
                            <a:srgbClr val="FBF9F1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提供友好的日期選擇功能</a:t>
                      </a:r>
                      <a:endParaRPr lang="en-US" sz="1100"/>
                    </a:p>
                  </a:txBody>
                  <a:tcPr marL="192044" marR="192044" marT="192044" marB="192044" anchor="ctr">
                    <a:lnL cmpd="sng" algn="ctr" cap="flat" w="38720">
                      <a:solidFill>
                        <a:srgbClr val="FFD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720">
                      <a:solidFill>
                        <a:srgbClr val="FFD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720">
                      <a:solidFill>
                        <a:srgbClr val="FFD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720">
                      <a:solidFill>
                        <a:srgbClr val="FFD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63"/>
                        </a:lnSpc>
                        <a:defRPr/>
                      </a:pPr>
                      <a:r>
                        <a:rPr lang="en-US" sz="2117" b="true">
                          <a:solidFill>
                            <a:srgbClr val="FBF9F1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用於開發桌面 GUI 應用</a:t>
                      </a:r>
                      <a:endParaRPr lang="en-US" sz="1100"/>
                    </a:p>
                  </a:txBody>
                  <a:tcPr marL="192044" marR="192044" marT="192044" marB="192044" anchor="ctr">
                    <a:lnL cmpd="sng" algn="ctr" cap="flat" w="38720">
                      <a:solidFill>
                        <a:srgbClr val="FFD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720">
                      <a:solidFill>
                        <a:srgbClr val="FFD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720">
                      <a:solidFill>
                        <a:srgbClr val="FFD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720">
                      <a:solidFill>
                        <a:srgbClr val="FFD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63"/>
                        </a:lnSpc>
                        <a:defRPr/>
                      </a:pPr>
                      <a:r>
                        <a:rPr lang="en-US" sz="2117" b="true">
                          <a:solidFill>
                            <a:srgbClr val="FBF9F1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處理與顯示電影圖片</a:t>
                      </a:r>
                      <a:endParaRPr lang="en-US" sz="1100"/>
                    </a:p>
                  </a:txBody>
                  <a:tcPr marL="192044" marR="192044" marT="192044" marB="192044" anchor="ctr">
                    <a:lnL cmpd="sng" algn="ctr" cap="flat" w="38720">
                      <a:solidFill>
                        <a:srgbClr val="FFD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720">
                      <a:solidFill>
                        <a:srgbClr val="FFD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720">
                      <a:solidFill>
                        <a:srgbClr val="FFD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720">
                      <a:solidFill>
                        <a:srgbClr val="FFD9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pSp>
        <p:nvGrpSpPr>
          <p:cNvPr name="Group 8" id="8"/>
          <p:cNvGrpSpPr/>
          <p:nvPr/>
        </p:nvGrpSpPr>
        <p:grpSpPr>
          <a:xfrm rot="0">
            <a:off x="14463387" y="3696528"/>
            <a:ext cx="2561675" cy="1344117"/>
            <a:chOff x="0" y="0"/>
            <a:chExt cx="669256" cy="3511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9256" cy="351161"/>
            </a:xfrm>
            <a:custGeom>
              <a:avLst/>
              <a:gdLst/>
              <a:ahLst/>
              <a:cxnLst/>
              <a:rect r="r" b="b" t="t" l="l"/>
              <a:pathLst>
                <a:path h="351161" w="669256">
                  <a:moveTo>
                    <a:pt x="175580" y="0"/>
                  </a:moveTo>
                  <a:lnTo>
                    <a:pt x="493676" y="0"/>
                  </a:lnTo>
                  <a:cubicBezTo>
                    <a:pt x="590647" y="0"/>
                    <a:pt x="669256" y="78610"/>
                    <a:pt x="669256" y="175580"/>
                  </a:cubicBezTo>
                  <a:lnTo>
                    <a:pt x="669256" y="175580"/>
                  </a:lnTo>
                  <a:cubicBezTo>
                    <a:pt x="669256" y="222147"/>
                    <a:pt x="650758" y="266807"/>
                    <a:pt x="617830" y="299734"/>
                  </a:cubicBezTo>
                  <a:cubicBezTo>
                    <a:pt x="584902" y="332662"/>
                    <a:pt x="540243" y="351161"/>
                    <a:pt x="493676" y="351161"/>
                  </a:cubicBezTo>
                  <a:lnTo>
                    <a:pt x="175580" y="351161"/>
                  </a:lnTo>
                  <a:cubicBezTo>
                    <a:pt x="78610" y="351161"/>
                    <a:pt x="0" y="272551"/>
                    <a:pt x="0" y="175580"/>
                  </a:cubicBezTo>
                  <a:lnTo>
                    <a:pt x="0" y="175580"/>
                  </a:lnTo>
                  <a:cubicBezTo>
                    <a:pt x="0" y="78610"/>
                    <a:pt x="78610" y="0"/>
                    <a:pt x="175580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669256" cy="408311"/>
            </a:xfrm>
            <a:prstGeom prst="rect">
              <a:avLst/>
            </a:prstGeom>
          </p:spPr>
          <p:txBody>
            <a:bodyPr anchor="ctr" rtlCol="false" tIns="51212" lIns="51212" bIns="51212" rIns="51212"/>
            <a:lstStyle/>
            <a:p>
              <a:pPr algn="ctr">
                <a:lnSpc>
                  <a:spcPts val="3528"/>
                </a:lnSpc>
              </a:pPr>
              <a:r>
                <a:rPr lang="en-US" b="true" sz="252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Pillow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257017" y="3696528"/>
            <a:ext cx="2561675" cy="1344117"/>
            <a:chOff x="0" y="0"/>
            <a:chExt cx="669256" cy="3511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9256" cy="351161"/>
            </a:xfrm>
            <a:custGeom>
              <a:avLst/>
              <a:gdLst/>
              <a:ahLst/>
              <a:cxnLst/>
              <a:rect r="r" b="b" t="t" l="l"/>
              <a:pathLst>
                <a:path h="351161" w="669256">
                  <a:moveTo>
                    <a:pt x="175580" y="0"/>
                  </a:moveTo>
                  <a:lnTo>
                    <a:pt x="493676" y="0"/>
                  </a:lnTo>
                  <a:cubicBezTo>
                    <a:pt x="590647" y="0"/>
                    <a:pt x="669256" y="78610"/>
                    <a:pt x="669256" y="175580"/>
                  </a:cubicBezTo>
                  <a:lnTo>
                    <a:pt x="669256" y="175580"/>
                  </a:lnTo>
                  <a:cubicBezTo>
                    <a:pt x="669256" y="222147"/>
                    <a:pt x="650758" y="266807"/>
                    <a:pt x="617830" y="299734"/>
                  </a:cubicBezTo>
                  <a:cubicBezTo>
                    <a:pt x="584902" y="332662"/>
                    <a:pt x="540243" y="351161"/>
                    <a:pt x="493676" y="351161"/>
                  </a:cubicBezTo>
                  <a:lnTo>
                    <a:pt x="175580" y="351161"/>
                  </a:lnTo>
                  <a:cubicBezTo>
                    <a:pt x="78610" y="351161"/>
                    <a:pt x="0" y="272551"/>
                    <a:pt x="0" y="175580"/>
                  </a:cubicBezTo>
                  <a:lnTo>
                    <a:pt x="0" y="175580"/>
                  </a:lnTo>
                  <a:cubicBezTo>
                    <a:pt x="0" y="78610"/>
                    <a:pt x="78610" y="0"/>
                    <a:pt x="175580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669256" cy="408311"/>
            </a:xfrm>
            <a:prstGeom prst="rect">
              <a:avLst/>
            </a:prstGeom>
          </p:spPr>
          <p:txBody>
            <a:bodyPr anchor="ctr" rtlCol="false" tIns="51212" lIns="51212" bIns="51212" rIns="51212"/>
            <a:lstStyle/>
            <a:p>
              <a:pPr algn="ctr">
                <a:lnSpc>
                  <a:spcPts val="3528"/>
                </a:lnSpc>
              </a:pPr>
              <a:r>
                <a:rPr lang="en-US" b="true" sz="252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Tkinter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948960" y="3696528"/>
            <a:ext cx="2561675" cy="1344117"/>
            <a:chOff x="0" y="0"/>
            <a:chExt cx="669256" cy="35116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9256" cy="351161"/>
            </a:xfrm>
            <a:custGeom>
              <a:avLst/>
              <a:gdLst/>
              <a:ahLst/>
              <a:cxnLst/>
              <a:rect r="r" b="b" t="t" l="l"/>
              <a:pathLst>
                <a:path h="351161" w="669256">
                  <a:moveTo>
                    <a:pt x="175580" y="0"/>
                  </a:moveTo>
                  <a:lnTo>
                    <a:pt x="493676" y="0"/>
                  </a:lnTo>
                  <a:cubicBezTo>
                    <a:pt x="590647" y="0"/>
                    <a:pt x="669256" y="78610"/>
                    <a:pt x="669256" y="175580"/>
                  </a:cubicBezTo>
                  <a:lnTo>
                    <a:pt x="669256" y="175580"/>
                  </a:lnTo>
                  <a:cubicBezTo>
                    <a:pt x="669256" y="222147"/>
                    <a:pt x="650758" y="266807"/>
                    <a:pt x="617830" y="299734"/>
                  </a:cubicBezTo>
                  <a:cubicBezTo>
                    <a:pt x="584902" y="332662"/>
                    <a:pt x="540243" y="351161"/>
                    <a:pt x="493676" y="351161"/>
                  </a:cubicBezTo>
                  <a:lnTo>
                    <a:pt x="175580" y="351161"/>
                  </a:lnTo>
                  <a:cubicBezTo>
                    <a:pt x="78610" y="351161"/>
                    <a:pt x="0" y="272551"/>
                    <a:pt x="0" y="175580"/>
                  </a:cubicBezTo>
                  <a:lnTo>
                    <a:pt x="0" y="175580"/>
                  </a:lnTo>
                  <a:cubicBezTo>
                    <a:pt x="0" y="78610"/>
                    <a:pt x="78610" y="0"/>
                    <a:pt x="175580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669256" cy="408311"/>
            </a:xfrm>
            <a:prstGeom prst="rect">
              <a:avLst/>
            </a:prstGeom>
          </p:spPr>
          <p:txBody>
            <a:bodyPr anchor="ctr" rtlCol="false" tIns="51212" lIns="51212" bIns="51212" rIns="51212"/>
            <a:lstStyle/>
            <a:p>
              <a:pPr algn="ctr">
                <a:lnSpc>
                  <a:spcPts val="3528"/>
                </a:lnSpc>
              </a:pPr>
              <a:r>
                <a:rPr lang="en-US" b="true" sz="252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tkcalendar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640904" y="3696528"/>
            <a:ext cx="2561675" cy="1344117"/>
            <a:chOff x="0" y="0"/>
            <a:chExt cx="669256" cy="35116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9256" cy="351161"/>
            </a:xfrm>
            <a:custGeom>
              <a:avLst/>
              <a:gdLst/>
              <a:ahLst/>
              <a:cxnLst/>
              <a:rect r="r" b="b" t="t" l="l"/>
              <a:pathLst>
                <a:path h="351161" w="669256">
                  <a:moveTo>
                    <a:pt x="175580" y="0"/>
                  </a:moveTo>
                  <a:lnTo>
                    <a:pt x="493676" y="0"/>
                  </a:lnTo>
                  <a:cubicBezTo>
                    <a:pt x="590647" y="0"/>
                    <a:pt x="669256" y="78610"/>
                    <a:pt x="669256" y="175580"/>
                  </a:cubicBezTo>
                  <a:lnTo>
                    <a:pt x="669256" y="175580"/>
                  </a:lnTo>
                  <a:cubicBezTo>
                    <a:pt x="669256" y="222147"/>
                    <a:pt x="650758" y="266807"/>
                    <a:pt x="617830" y="299734"/>
                  </a:cubicBezTo>
                  <a:cubicBezTo>
                    <a:pt x="584902" y="332662"/>
                    <a:pt x="540243" y="351161"/>
                    <a:pt x="493676" y="351161"/>
                  </a:cubicBezTo>
                  <a:lnTo>
                    <a:pt x="175580" y="351161"/>
                  </a:lnTo>
                  <a:cubicBezTo>
                    <a:pt x="78610" y="351161"/>
                    <a:pt x="0" y="272551"/>
                    <a:pt x="0" y="175580"/>
                  </a:cubicBezTo>
                  <a:lnTo>
                    <a:pt x="0" y="175580"/>
                  </a:lnTo>
                  <a:cubicBezTo>
                    <a:pt x="0" y="78610"/>
                    <a:pt x="78610" y="0"/>
                    <a:pt x="175580" y="0"/>
                  </a:cubicBezTo>
                  <a:close/>
                </a:path>
              </a:pathLst>
            </a:custGeom>
            <a:solidFill>
              <a:srgbClr val="FFD944"/>
            </a:solidFill>
            <a:ln w="38100" cap="rnd">
              <a:solidFill>
                <a:srgbClr val="FFD944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669256" cy="408311"/>
            </a:xfrm>
            <a:prstGeom prst="rect">
              <a:avLst/>
            </a:prstGeom>
          </p:spPr>
          <p:txBody>
            <a:bodyPr anchor="ctr" rtlCol="false" tIns="51212" lIns="51212" bIns="51212" rIns="51212"/>
            <a:lstStyle/>
            <a:p>
              <a:pPr algn="ctr">
                <a:lnSpc>
                  <a:spcPts val="3528"/>
                </a:lnSpc>
              </a:pPr>
              <a:r>
                <a:rPr lang="en-US" b="true" sz="252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SQLite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84858"/>
            <a:ext cx="8049460" cy="8049460"/>
          </a:xfrm>
          <a:custGeom>
            <a:avLst/>
            <a:gdLst/>
            <a:ahLst/>
            <a:cxnLst/>
            <a:rect r="r" b="b" t="t" l="l"/>
            <a:pathLst>
              <a:path h="8049460" w="8049460">
                <a:moveTo>
                  <a:pt x="0" y="0"/>
                </a:moveTo>
                <a:lnTo>
                  <a:pt x="8049460" y="0"/>
                </a:lnTo>
                <a:lnTo>
                  <a:pt x="8049460" y="8049460"/>
                </a:lnTo>
                <a:lnTo>
                  <a:pt x="0" y="804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9739" y="2322480"/>
            <a:ext cx="6052875" cy="6052851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0609065" y="3497456"/>
            <a:ext cx="6650235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b="true" sz="6999" strike="noStrike">
                <a:solidFill>
                  <a:srgbClr val="E5E1DA"/>
                </a:solidFill>
                <a:latin typeface="Poppins Bold"/>
                <a:ea typeface="Poppins Bold"/>
                <a:cs typeface="Poppins Bold"/>
                <a:sym typeface="Poppins Bold"/>
              </a:rPr>
              <a:t>執行環境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28018" y="6711699"/>
            <a:ext cx="7832831" cy="648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25"/>
              </a:lnSpc>
            </a:pPr>
            <a:r>
              <a:rPr lang="en-US" b="true" sz="3788" strike="noStrike">
                <a:solidFill>
                  <a:srgbClr val="E5E1DA"/>
                </a:solidFill>
                <a:latin typeface="Poppins Bold"/>
                <a:ea typeface="Poppins Bold"/>
                <a:cs typeface="Poppins Bold"/>
                <a:sym typeface="Poppins Bold"/>
              </a:rPr>
              <a:t>提供即時更新功能，確保資訊準確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07516" y="5033388"/>
            <a:ext cx="7220011" cy="1268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925"/>
              </a:lnSpc>
            </a:pPr>
            <a:r>
              <a:rPr lang="en-US" b="true" sz="3788">
                <a:solidFill>
                  <a:srgbClr val="E5E1DA"/>
                </a:solidFill>
                <a:latin typeface="Poppins Bold"/>
                <a:ea typeface="Poppins Bold"/>
                <a:cs typeface="Poppins Bold"/>
                <a:sym typeface="Poppins Bold"/>
              </a:rPr>
              <a:t>支援 WINDOWS、MAC、LINUX 多作業系統</a:t>
            </a:r>
          </a:p>
        </p:txBody>
      </p:sp>
      <p:sp>
        <p:nvSpPr>
          <p:cNvPr name="AutoShape 8" id="8"/>
          <p:cNvSpPr/>
          <p:nvPr/>
        </p:nvSpPr>
        <p:spPr>
          <a:xfrm flipV="true">
            <a:off x="10091247" y="4611881"/>
            <a:ext cx="7540926" cy="4763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7132" y="2623628"/>
            <a:ext cx="13313735" cy="5325494"/>
          </a:xfrm>
          <a:custGeom>
            <a:avLst/>
            <a:gdLst/>
            <a:ahLst/>
            <a:cxnLst/>
            <a:rect r="r" b="b" t="t" l="l"/>
            <a:pathLst>
              <a:path h="5325494" w="13313735">
                <a:moveTo>
                  <a:pt x="0" y="0"/>
                </a:moveTo>
                <a:lnTo>
                  <a:pt x="13313736" y="0"/>
                </a:lnTo>
                <a:lnTo>
                  <a:pt x="13313736" y="5325494"/>
                </a:lnTo>
                <a:lnTo>
                  <a:pt x="0" y="5325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92901" y="3987674"/>
            <a:ext cx="14302199" cy="174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199"/>
              </a:lnSpc>
            </a:pPr>
            <a:r>
              <a:rPr lang="en-US" sz="1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流程圖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13980" y="2548890"/>
            <a:ext cx="5724712" cy="5055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 u="non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1. 系統啟動 </a:t>
            </a:r>
          </a:p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 u="non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- 初始化 Tkinter 界面。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8229600" cy="8229600"/>
            <a:chOff x="0" y="0"/>
            <a:chExt cx="3282950" cy="32829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82950" cy="3282950"/>
            </a:xfrm>
            <a:custGeom>
              <a:avLst/>
              <a:gdLst/>
              <a:ahLst/>
              <a:cxnLst/>
              <a:rect r="r" b="b" t="t" l="l"/>
              <a:pathLst>
                <a:path h="3282950" w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7317" t="0" r="-27317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9191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73861" y="1664392"/>
            <a:ext cx="7112877" cy="7112877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-15927" r="-63794" b="-15927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5715000"/>
                  </a:lnTo>
                  <a:cubicBezTo>
                    <a:pt x="6330950" y="6054090"/>
                    <a:pt x="6054090" y="6330950"/>
                    <a:pt x="5715000" y="6330950"/>
                  </a:cubicBezTo>
                  <a:lnTo>
                    <a:pt x="635000" y="6330950"/>
                  </a:lnTo>
                  <a:cubicBezTo>
                    <a:pt x="295910" y="6330950"/>
                    <a:pt x="19050" y="6054090"/>
                    <a:pt x="19050" y="571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5715000"/>
                  </a:lnTo>
                  <a:cubicBezTo>
                    <a:pt x="0" y="6065520"/>
                    <a:pt x="284480" y="6350000"/>
                    <a:pt x="635000" y="6350000"/>
                  </a:cubicBezTo>
                  <a:lnTo>
                    <a:pt x="5715000" y="6350000"/>
                  </a:lnTo>
                  <a:cubicBezTo>
                    <a:pt x="6065520" y="6350000"/>
                    <a:pt x="6350000" y="6065520"/>
                    <a:pt x="6350000" y="571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5" id="5"/>
          <p:cNvSpPr/>
          <p:nvPr/>
        </p:nvSpPr>
        <p:spPr>
          <a:xfrm>
            <a:off x="1351101" y="8767745"/>
            <a:ext cx="786909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84300" y="4825529"/>
            <a:ext cx="7999490" cy="3705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50"/>
              </a:lnSpc>
              <a:spcBef>
                <a:spcPct val="0"/>
              </a:spcBef>
            </a:pPr>
            <a:r>
              <a:rPr lang="en-US" sz="10500" strike="noStrike" u="none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從資料庫載入電影與影城資訊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358840" y="1108553"/>
            <a:ext cx="11859377" cy="8069894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6119645" y="437833"/>
            <a:ext cx="11362320" cy="9411334"/>
            <a:chOff x="0" y="0"/>
            <a:chExt cx="1222256" cy="10123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22256" cy="1012386"/>
            </a:xfrm>
            <a:custGeom>
              <a:avLst/>
              <a:gdLst/>
              <a:ahLst/>
              <a:cxnLst/>
              <a:rect r="r" b="b" t="t" l="l"/>
              <a:pathLst>
                <a:path h="1012386" w="1222256">
                  <a:moveTo>
                    <a:pt x="0" y="0"/>
                  </a:moveTo>
                  <a:lnTo>
                    <a:pt x="1222256" y="0"/>
                  </a:lnTo>
                  <a:lnTo>
                    <a:pt x="1222256" y="1012386"/>
                  </a:lnTo>
                  <a:lnTo>
                    <a:pt x="0" y="1012386"/>
                  </a:lnTo>
                  <a:close/>
                </a:path>
              </a:pathLst>
            </a:custGeom>
            <a:blipFill>
              <a:blip r:embed="rId2"/>
              <a:stretch>
                <a:fillRect l="-2912" t="0" r="-2912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rot="0">
            <a:off x="366984" y="1476929"/>
            <a:ext cx="6982269" cy="7333142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366984" y="2410091"/>
            <a:ext cx="6982269" cy="4817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13"/>
              </a:lnSpc>
            </a:pPr>
            <a:r>
              <a:rPr lang="en-US" sz="68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2. 使用者操作 </a:t>
            </a:r>
          </a:p>
          <a:p>
            <a:pPr algn="ctr" marL="0" indent="0" lvl="0">
              <a:lnSpc>
                <a:spcPts val="7613"/>
              </a:lnSpc>
            </a:pPr>
            <a:r>
              <a:rPr lang="en-US" sz="68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選擇日期。</a:t>
            </a:r>
          </a:p>
          <a:p>
            <a:pPr algn="ctr" marL="0" indent="0" lvl="0">
              <a:lnSpc>
                <a:spcPts val="7613"/>
              </a:lnSpc>
            </a:pPr>
            <a:r>
              <a:rPr lang="en-US" sz="68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勾選目標影城/場館。</a:t>
            </a:r>
          </a:p>
          <a:p>
            <a:pPr algn="ctr" marL="0" indent="0" lvl="0">
              <a:lnSpc>
                <a:spcPts val="7613"/>
              </a:lnSpc>
            </a:pPr>
            <a:r>
              <a:rPr lang="en-US" sz="6859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點擊查詢按鈕。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1444978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4978" cy="812800"/>
            </a:xfrm>
            <a:custGeom>
              <a:avLst/>
              <a:gdLst/>
              <a:ahLst/>
              <a:cxnLst/>
              <a:rect r="r" b="b" t="t" l="l"/>
              <a:pathLst>
                <a:path h="812800" w="1444978">
                  <a:moveTo>
                    <a:pt x="0" y="0"/>
                  </a:moveTo>
                  <a:lnTo>
                    <a:pt x="1444978" y="0"/>
                  </a:lnTo>
                  <a:lnTo>
                    <a:pt x="1444978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4666" r="0" b="-466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456188" y="4036112"/>
            <a:ext cx="11201400" cy="3886200"/>
            <a:chOff x="0" y="0"/>
            <a:chExt cx="14935200" cy="5181600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14935200" cy="5181600"/>
            </a:xfrm>
            <a:prstGeom prst="rect">
              <a:avLst/>
            </a:prstGeom>
            <a:solidFill>
              <a:srgbClr val="D7DADA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4978400" y="1179195"/>
              <a:ext cx="8344412" cy="2737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</a:pPr>
              <a:r>
                <a:rPr lang="en-US" sz="27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3. 資料查詢與處理</a:t>
              </a:r>
            </a:p>
            <a:p>
              <a:pPr algn="l" marL="0" indent="0" lvl="0">
                <a:lnSpc>
                  <a:spcPts val="4199"/>
                </a:lnSpc>
              </a:pPr>
              <a:r>
                <a:rPr lang="en-US" sz="27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 - 篩選選定日期和影城/場館的電影。</a:t>
              </a:r>
            </a:p>
            <a:p>
              <a:pPr algn="l" marL="0" indent="0" lvl="0">
                <a:lnSpc>
                  <a:spcPts val="4199"/>
                </a:lnSpc>
              </a:pPr>
              <a:r>
                <a:rPr lang="en-US" sz="27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 - 爬取最新電影資訊，與資料庫同步。</a:t>
              </a:r>
            </a:p>
            <a:p>
              <a:pPr algn="l" marL="0" indent="0" lvl="0">
                <a:lnSpc>
                  <a:spcPts val="4199"/>
                </a:lnSpc>
              </a:pPr>
              <a:r>
                <a:rPr lang="en-US" sz="2799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rPr>
                <a:t> - 查詢時刻表，整合結果。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778109"/>
            <a:ext cx="8367994" cy="8730782"/>
            <a:chOff x="0" y="0"/>
            <a:chExt cx="2830655" cy="29533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0655" cy="2953376"/>
            </a:xfrm>
            <a:custGeom>
              <a:avLst/>
              <a:gdLst/>
              <a:ahLst/>
              <a:cxnLst/>
              <a:rect r="r" b="b" t="t" l="l"/>
              <a:pathLst>
                <a:path h="2953376" w="2830655">
                  <a:moveTo>
                    <a:pt x="0" y="0"/>
                  </a:moveTo>
                  <a:lnTo>
                    <a:pt x="2830655" y="0"/>
                  </a:lnTo>
                  <a:lnTo>
                    <a:pt x="2830655" y="2953376"/>
                  </a:lnTo>
                  <a:lnTo>
                    <a:pt x="0" y="2953376"/>
                  </a:lnTo>
                  <a:close/>
                </a:path>
              </a:pathLst>
            </a:custGeom>
            <a:solidFill>
              <a:srgbClr val="ECEDED">
                <a:alpha val="19608"/>
              </a:srgbClr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8423" y="1633220"/>
            <a:ext cx="6079148" cy="690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4. 資料呈現 </a:t>
            </a:r>
          </a:p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- 右側界面顯示符合條件的電影封面與名稱。 </a:t>
            </a:r>
          </a:p>
          <a:p>
            <a:pPr algn="ctr" marL="0" indent="0" lvl="0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- 使用者點擊電影後顯示詳細時刻表。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76006" y="778109"/>
            <a:ext cx="8367994" cy="4317766"/>
            <a:chOff x="0" y="0"/>
            <a:chExt cx="1575237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75237" cy="812800"/>
            </a:xfrm>
            <a:custGeom>
              <a:avLst/>
              <a:gdLst/>
              <a:ahLst/>
              <a:cxnLst/>
              <a:rect r="r" b="b" t="t" l="l"/>
              <a:pathLst>
                <a:path h="812800" w="1575237">
                  <a:moveTo>
                    <a:pt x="0" y="0"/>
                  </a:moveTo>
                  <a:lnTo>
                    <a:pt x="1575237" y="0"/>
                  </a:lnTo>
                  <a:lnTo>
                    <a:pt x="157523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9594" r="0" b="-9594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776006" y="5191125"/>
            <a:ext cx="8367994" cy="4317766"/>
            <a:chOff x="0" y="0"/>
            <a:chExt cx="1575237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75237" cy="812800"/>
            </a:xfrm>
            <a:custGeom>
              <a:avLst/>
              <a:gdLst/>
              <a:ahLst/>
              <a:cxnLst/>
              <a:rect r="r" b="b" t="t" l="l"/>
              <a:pathLst>
                <a:path h="812800" w="1575237">
                  <a:moveTo>
                    <a:pt x="0" y="0"/>
                  </a:moveTo>
                  <a:lnTo>
                    <a:pt x="1575237" y="0"/>
                  </a:lnTo>
                  <a:lnTo>
                    <a:pt x="1575237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-13117" t="0" r="-13117" b="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rrow circle icon"/>
          <p:cNvSpPr/>
          <p:nvPr/>
        </p:nvSpPr>
        <p:spPr>
          <a:xfrm flipH="false" flipV="false" rot="0">
            <a:off x="16811090" y="662505"/>
            <a:ext cx="896420" cy="896420"/>
          </a:xfrm>
          <a:custGeom>
            <a:avLst/>
            <a:gdLst/>
            <a:ahLst/>
            <a:cxnLst/>
            <a:rect r="r" b="b" t="t" l="l"/>
            <a:pathLst>
              <a:path h="896420" w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 descr="Transparent Liquid Blob Frame"/>
          <p:cNvSpPr/>
          <p:nvPr/>
        </p:nvSpPr>
        <p:spPr>
          <a:xfrm flipH="false" flipV="false" rot="0">
            <a:off x="-1028101" y="669931"/>
            <a:ext cx="5471831" cy="3933677"/>
          </a:xfrm>
          <a:custGeom>
            <a:avLst/>
            <a:gdLst/>
            <a:ahLst/>
            <a:cxnLst/>
            <a:rect r="r" b="b" t="t" l="l"/>
            <a:pathLst>
              <a:path h="3933677" w="5471831">
                <a:moveTo>
                  <a:pt x="0" y="0"/>
                </a:moveTo>
                <a:lnTo>
                  <a:pt x="5471831" y="0"/>
                </a:lnTo>
                <a:lnTo>
                  <a:pt x="5471831" y="3933677"/>
                </a:lnTo>
                <a:lnTo>
                  <a:pt x="0" y="39336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01" r="0" b="0"/>
            </a:stretch>
          </a:blipFill>
        </p:spPr>
      </p:sp>
      <p:sp>
        <p:nvSpPr>
          <p:cNvPr name="AutoShape 4" id="4"/>
          <p:cNvSpPr/>
          <p:nvPr/>
        </p:nvSpPr>
        <p:spPr>
          <a:xfrm rot="5400000">
            <a:off x="947290" y="6860683"/>
            <a:ext cx="684310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 rot="0">
            <a:off x="0" y="3443891"/>
            <a:ext cx="18246628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5400000">
            <a:off x="5243715" y="7053476"/>
            <a:ext cx="7228694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rot="5400000">
            <a:off x="10172548" y="6860683"/>
            <a:ext cx="6843109" cy="0"/>
          </a:xfrm>
          <a:prstGeom prst="line">
            <a:avLst/>
          </a:prstGeom>
          <a:ln cap="rnd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2730426" y="942975"/>
            <a:ext cx="12827148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</a:pPr>
            <a:r>
              <a:rPr lang="en-US" b="true" sz="9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內容章節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26516" y="4809269"/>
            <a:ext cx="3373149" cy="2658318"/>
            <a:chOff x="0" y="0"/>
            <a:chExt cx="4497532" cy="354442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626777" y="0"/>
              <a:ext cx="1243978" cy="1810021"/>
            </a:xfrm>
            <a:custGeom>
              <a:avLst/>
              <a:gdLst/>
              <a:ahLst/>
              <a:cxnLst/>
              <a:rect r="r" b="b" t="t" l="l"/>
              <a:pathLst>
                <a:path h="1810021" w="1243978">
                  <a:moveTo>
                    <a:pt x="0" y="0"/>
                  </a:moveTo>
                  <a:lnTo>
                    <a:pt x="1243978" y="0"/>
                  </a:lnTo>
                  <a:lnTo>
                    <a:pt x="1243978" y="1810021"/>
                  </a:lnTo>
                  <a:lnTo>
                    <a:pt x="0" y="181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2803591"/>
              <a:ext cx="4497532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50"/>
                </a:lnSpc>
              </a:pPr>
              <a:r>
                <a:rPr lang="en-US" sz="3500">
                  <a:solidFill>
                    <a:srgbClr val="FBF9F1"/>
                  </a:solidFill>
                  <a:latin typeface="Lato"/>
                  <a:ea typeface="Lato"/>
                  <a:cs typeface="Lato"/>
                  <a:sym typeface="Lato"/>
                </a:rPr>
                <a:t>目標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926879" y="4714461"/>
            <a:ext cx="3373149" cy="3324626"/>
            <a:chOff x="0" y="0"/>
            <a:chExt cx="4497532" cy="443283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508303" y="0"/>
              <a:ext cx="1480926" cy="1810021"/>
            </a:xfrm>
            <a:custGeom>
              <a:avLst/>
              <a:gdLst/>
              <a:ahLst/>
              <a:cxnLst/>
              <a:rect r="r" b="b" t="t" l="l"/>
              <a:pathLst>
                <a:path h="1810021" w="1480926">
                  <a:moveTo>
                    <a:pt x="0" y="0"/>
                  </a:moveTo>
                  <a:lnTo>
                    <a:pt x="1480926" y="0"/>
                  </a:lnTo>
                  <a:lnTo>
                    <a:pt x="1480926" y="1810021"/>
                  </a:lnTo>
                  <a:lnTo>
                    <a:pt x="0" y="181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2930002"/>
              <a:ext cx="4497532" cy="1502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50"/>
                </a:lnSpc>
              </a:pPr>
              <a:r>
                <a:rPr lang="en-US" sz="3500">
                  <a:solidFill>
                    <a:srgbClr val="FBF9F1"/>
                  </a:solidFill>
                  <a:latin typeface="Lato"/>
                  <a:ea typeface="Lato"/>
                  <a:cs typeface="Lato"/>
                  <a:sym typeface="Lato"/>
                </a:rPr>
                <a:t>Domain Knowhow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539508" y="4714461"/>
            <a:ext cx="3373149" cy="2753126"/>
            <a:chOff x="0" y="0"/>
            <a:chExt cx="4497532" cy="36708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343756" y="0"/>
              <a:ext cx="1810021" cy="1717874"/>
            </a:xfrm>
            <a:custGeom>
              <a:avLst/>
              <a:gdLst/>
              <a:ahLst/>
              <a:cxnLst/>
              <a:rect r="r" b="b" t="t" l="l"/>
              <a:pathLst>
                <a:path h="1717874" w="1810021">
                  <a:moveTo>
                    <a:pt x="0" y="0"/>
                  </a:moveTo>
                  <a:lnTo>
                    <a:pt x="1810020" y="0"/>
                  </a:lnTo>
                  <a:lnTo>
                    <a:pt x="1810020" y="1717874"/>
                  </a:lnTo>
                  <a:lnTo>
                    <a:pt x="0" y="17178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0" y="2930002"/>
              <a:ext cx="4497532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50"/>
                </a:lnSpc>
              </a:pPr>
              <a:r>
                <a:rPr lang="en-US" sz="3500">
                  <a:solidFill>
                    <a:srgbClr val="FBF9F1"/>
                  </a:solidFill>
                  <a:latin typeface="Lato"/>
                  <a:ea typeface="Lato"/>
                  <a:cs typeface="Lato"/>
                  <a:sym typeface="Lato"/>
                </a:rPr>
                <a:t>環境介紹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216310" y="4809269"/>
            <a:ext cx="3373149" cy="2658318"/>
            <a:chOff x="0" y="0"/>
            <a:chExt cx="4497532" cy="354442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422738" y="0"/>
              <a:ext cx="1652055" cy="1810021"/>
            </a:xfrm>
            <a:custGeom>
              <a:avLst/>
              <a:gdLst/>
              <a:ahLst/>
              <a:cxnLst/>
              <a:rect r="r" b="b" t="t" l="l"/>
              <a:pathLst>
                <a:path h="1810021" w="1652055">
                  <a:moveTo>
                    <a:pt x="0" y="0"/>
                  </a:moveTo>
                  <a:lnTo>
                    <a:pt x="1652056" y="0"/>
                  </a:lnTo>
                  <a:lnTo>
                    <a:pt x="1652056" y="1810021"/>
                  </a:lnTo>
                  <a:lnTo>
                    <a:pt x="0" y="18100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0" id="20"/>
            <p:cNvSpPr txBox="true"/>
            <p:nvPr/>
          </p:nvSpPr>
          <p:spPr>
            <a:xfrm rot="0">
              <a:off x="0" y="2803591"/>
              <a:ext cx="4497532" cy="740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550"/>
                </a:lnSpc>
              </a:pPr>
              <a:r>
                <a:rPr lang="en-US" sz="3500">
                  <a:solidFill>
                    <a:srgbClr val="FBF9F1"/>
                  </a:solidFill>
                  <a:latin typeface="Lato"/>
                  <a:ea typeface="Lato"/>
                  <a:cs typeface="Lato"/>
                  <a:sym typeface="Lato"/>
                </a:rPr>
                <a:t>流程圖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65" y="645697"/>
            <a:ext cx="16598104" cy="995428"/>
            <a:chOff x="0" y="0"/>
            <a:chExt cx="4371517" cy="2621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1517" cy="262170"/>
            </a:xfrm>
            <a:custGeom>
              <a:avLst/>
              <a:gdLst/>
              <a:ahLst/>
              <a:cxnLst/>
              <a:rect r="r" b="b" t="t" l="l"/>
              <a:pathLst>
                <a:path h="262170" w="4371517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2100837">
            <a:off x="9316670" y="1296511"/>
            <a:ext cx="8310061" cy="8781453"/>
          </a:xfrm>
          <a:custGeom>
            <a:avLst/>
            <a:gdLst/>
            <a:ahLst/>
            <a:cxnLst/>
            <a:rect r="r" b="b" t="t" l="l"/>
            <a:pathLst>
              <a:path h="8781453" w="8310061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2"/>
            <a:stretch>
              <a:fillRect l="0" t="0" r="-381" b="-18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1305" y="879197"/>
            <a:ext cx="528429" cy="528429"/>
          </a:xfrm>
          <a:custGeom>
            <a:avLst/>
            <a:gdLst/>
            <a:ahLst/>
            <a:cxnLst/>
            <a:rect r="r" b="b" t="t" l="l"/>
            <a:pathLst>
              <a:path h="528429" w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6302" y="2612331"/>
            <a:ext cx="11411477" cy="2203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</a:t>
            </a:r>
            <a:r>
              <a:rPr lang="en-US" sz="14508" b="tru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96669" y="882426"/>
            <a:ext cx="4535372" cy="46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演示功能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8665" y="6964628"/>
            <a:ext cx="7449634" cy="641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00"/>
              </a:lnSpc>
              <a:spcBef>
                <a:spcPct val="0"/>
              </a:spcBef>
            </a:pPr>
            <a:r>
              <a:rPr lang="en-US" sz="3572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實際程式進行展示說明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8665" y="5417085"/>
            <a:ext cx="11411477" cy="831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接下來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7132" y="2623628"/>
            <a:ext cx="13313735" cy="5325494"/>
          </a:xfrm>
          <a:custGeom>
            <a:avLst/>
            <a:gdLst/>
            <a:ahLst/>
            <a:cxnLst/>
            <a:rect r="r" b="b" t="t" l="l"/>
            <a:pathLst>
              <a:path h="5325494" w="13313735">
                <a:moveTo>
                  <a:pt x="0" y="0"/>
                </a:moveTo>
                <a:lnTo>
                  <a:pt x="13313736" y="0"/>
                </a:lnTo>
                <a:lnTo>
                  <a:pt x="13313736" y="5325494"/>
                </a:lnTo>
                <a:lnTo>
                  <a:pt x="0" y="5325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92901" y="3987674"/>
            <a:ext cx="14302199" cy="1749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199"/>
              </a:lnSpc>
            </a:pPr>
            <a:r>
              <a:rPr lang="en-US" sz="1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目標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Arrow circle icon"/>
          <p:cNvSpPr/>
          <p:nvPr/>
        </p:nvSpPr>
        <p:spPr>
          <a:xfrm flipH="false" flipV="false" rot="0">
            <a:off x="10212631" y="378290"/>
            <a:ext cx="650410" cy="650410"/>
          </a:xfrm>
          <a:custGeom>
            <a:avLst/>
            <a:gdLst/>
            <a:ahLst/>
            <a:cxnLst/>
            <a:rect r="r" b="b" t="t" l="l"/>
            <a:pathLst>
              <a:path h="650410" w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1028700"/>
            <a:ext cx="6400800" cy="7200900"/>
          </a:xfrm>
          <a:prstGeom prst="rect">
            <a:avLst/>
          </a:prstGeom>
          <a:solidFill>
            <a:srgbClr val="BABABC"/>
          </a:solidFill>
        </p:spPr>
      </p:sp>
      <p:grpSp>
        <p:nvGrpSpPr>
          <p:cNvPr name="Group 4" id="4"/>
          <p:cNvGrpSpPr/>
          <p:nvPr/>
        </p:nvGrpSpPr>
        <p:grpSpPr>
          <a:xfrm rot="0">
            <a:off x="1613056" y="1771981"/>
            <a:ext cx="6799321" cy="7486319"/>
            <a:chOff x="0" y="0"/>
            <a:chExt cx="812800" cy="8949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94925"/>
            </a:xfrm>
            <a:custGeom>
              <a:avLst/>
              <a:gdLst/>
              <a:ahLst/>
              <a:cxnLst/>
              <a:rect r="r" b="b" t="t" l="l"/>
              <a:pathLst>
                <a:path h="89492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94925"/>
                  </a:lnTo>
                  <a:lnTo>
                    <a:pt x="0" y="894925"/>
                  </a:lnTo>
                  <a:close/>
                </a:path>
              </a:pathLst>
            </a:custGeom>
            <a:blipFill>
              <a:blip r:embed="rId4"/>
              <a:stretch>
                <a:fillRect l="0" t="-18160" r="0" b="-1816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871822" y="2302431"/>
            <a:ext cx="7387478" cy="5682139"/>
            <a:chOff x="0" y="0"/>
            <a:chExt cx="9849971" cy="7576185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76200"/>
              <a:ext cx="9849971" cy="3149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119"/>
                </a:lnSpc>
              </a:pPr>
              <a:r>
                <a:rPr lang="en-US" b="true" sz="7599">
                  <a:solidFill>
                    <a:srgbClr val="FBF9F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提供電影資訊查詢平臺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657600"/>
              <a:ext cx="9055612" cy="2057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079"/>
                </a:lnSpc>
              </a:pPr>
              <a:r>
                <a:rPr lang="en-US" sz="33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整合多家影城的電影資訊，包含電影名稱、上映日期、放映場館及時刻表。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235700"/>
              <a:ext cx="9055612" cy="1340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199"/>
                </a:lnSpc>
              </a:pPr>
              <a:r>
                <a:rPr lang="en-US" sz="2799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使用直觀的圖形介面，讓使用者能快速查詢與篩選電影資訊。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92146" y="1755053"/>
            <a:ext cx="1430370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b="true" sz="8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提升查詢效率與準確性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027188" y="4638480"/>
            <a:ext cx="6863894" cy="3948798"/>
            <a:chOff x="0" y="0"/>
            <a:chExt cx="9151859" cy="526506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254000" y="254000"/>
              <a:ext cx="8897859" cy="5011064"/>
              <a:chOff x="0" y="0"/>
              <a:chExt cx="1508954" cy="849807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508954" cy="849808"/>
              </a:xfrm>
              <a:custGeom>
                <a:avLst/>
                <a:gdLst/>
                <a:ahLst/>
                <a:cxnLst/>
                <a:rect r="r" b="b" t="t" l="l"/>
                <a:pathLst>
                  <a:path h="849808" w="1508954">
                    <a:moveTo>
                      <a:pt x="1384494" y="849807"/>
                    </a:moveTo>
                    <a:lnTo>
                      <a:pt x="124460" y="849807"/>
                    </a:lnTo>
                    <a:cubicBezTo>
                      <a:pt x="55880" y="849807"/>
                      <a:pt x="0" y="793927"/>
                      <a:pt x="0" y="72534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84494" y="0"/>
                    </a:lnTo>
                    <a:cubicBezTo>
                      <a:pt x="1453074" y="0"/>
                      <a:pt x="1508954" y="55880"/>
                      <a:pt x="1508954" y="124460"/>
                    </a:cubicBezTo>
                    <a:lnTo>
                      <a:pt x="1508954" y="725347"/>
                    </a:lnTo>
                    <a:cubicBezTo>
                      <a:pt x="1508954" y="793927"/>
                      <a:pt x="1453074" y="849808"/>
                      <a:pt x="1384494" y="849808"/>
                    </a:cubicBezTo>
                    <a:close/>
                  </a:path>
                </a:pathLst>
              </a:custGeom>
              <a:solidFill>
                <a:srgbClr val="FFFFFF">
                  <a:alpha val="33725"/>
                </a:srgbClr>
              </a:solidFill>
            </p:spPr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0"/>
              <a:ext cx="8897859" cy="5011064"/>
              <a:chOff x="0" y="0"/>
              <a:chExt cx="1508954" cy="849807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508954" cy="849808"/>
              </a:xfrm>
              <a:custGeom>
                <a:avLst/>
                <a:gdLst/>
                <a:ahLst/>
                <a:cxnLst/>
                <a:rect r="r" b="b" t="t" l="l"/>
                <a:pathLst>
                  <a:path h="849808" w="1508954">
                    <a:moveTo>
                      <a:pt x="1384494" y="849807"/>
                    </a:moveTo>
                    <a:lnTo>
                      <a:pt x="124460" y="849807"/>
                    </a:lnTo>
                    <a:cubicBezTo>
                      <a:pt x="55880" y="849807"/>
                      <a:pt x="0" y="793927"/>
                      <a:pt x="0" y="72534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84494" y="0"/>
                    </a:lnTo>
                    <a:cubicBezTo>
                      <a:pt x="1453074" y="0"/>
                      <a:pt x="1508954" y="55880"/>
                      <a:pt x="1508954" y="124460"/>
                    </a:cubicBezTo>
                    <a:lnTo>
                      <a:pt x="1508954" y="725347"/>
                    </a:lnTo>
                    <a:cubicBezTo>
                      <a:pt x="1508954" y="793927"/>
                      <a:pt x="1453074" y="849808"/>
                      <a:pt x="1384494" y="84980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0">
              <a:off x="1176101" y="1581607"/>
              <a:ext cx="6545657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00"/>
                </a:lnSpc>
              </a:pPr>
              <a:r>
                <a:rPr lang="en-US" b="true" sz="450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透過爬蟲模組實時抓取最新電影資訊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396918" y="4638480"/>
            <a:ext cx="6863894" cy="3948798"/>
            <a:chOff x="0" y="0"/>
            <a:chExt cx="9151859" cy="526506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254000" y="254000"/>
              <a:ext cx="8897859" cy="5011064"/>
              <a:chOff x="0" y="0"/>
              <a:chExt cx="1508954" cy="849807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1508954" cy="849808"/>
              </a:xfrm>
              <a:custGeom>
                <a:avLst/>
                <a:gdLst/>
                <a:ahLst/>
                <a:cxnLst/>
                <a:rect r="r" b="b" t="t" l="l"/>
                <a:pathLst>
                  <a:path h="849808" w="1508954">
                    <a:moveTo>
                      <a:pt x="1384494" y="849807"/>
                    </a:moveTo>
                    <a:lnTo>
                      <a:pt x="124460" y="849807"/>
                    </a:lnTo>
                    <a:cubicBezTo>
                      <a:pt x="55880" y="849807"/>
                      <a:pt x="0" y="793927"/>
                      <a:pt x="0" y="72534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84494" y="0"/>
                    </a:lnTo>
                    <a:cubicBezTo>
                      <a:pt x="1453074" y="0"/>
                      <a:pt x="1508954" y="55880"/>
                      <a:pt x="1508954" y="124460"/>
                    </a:cubicBezTo>
                    <a:lnTo>
                      <a:pt x="1508954" y="725347"/>
                    </a:lnTo>
                    <a:cubicBezTo>
                      <a:pt x="1508954" y="793927"/>
                      <a:pt x="1453074" y="849808"/>
                      <a:pt x="1384494" y="849808"/>
                    </a:cubicBezTo>
                    <a:close/>
                  </a:path>
                </a:pathLst>
              </a:custGeom>
              <a:solidFill>
                <a:srgbClr val="FFFFFF">
                  <a:alpha val="33725"/>
                </a:srgbClr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0"/>
              <a:ext cx="8897859" cy="5011064"/>
              <a:chOff x="0" y="0"/>
              <a:chExt cx="1508954" cy="849807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08954" cy="849808"/>
              </a:xfrm>
              <a:custGeom>
                <a:avLst/>
                <a:gdLst/>
                <a:ahLst/>
                <a:cxnLst/>
                <a:rect r="r" b="b" t="t" l="l"/>
                <a:pathLst>
                  <a:path h="849808" w="1508954">
                    <a:moveTo>
                      <a:pt x="1384494" y="849807"/>
                    </a:moveTo>
                    <a:lnTo>
                      <a:pt x="124460" y="849807"/>
                    </a:lnTo>
                    <a:cubicBezTo>
                      <a:pt x="55880" y="849807"/>
                      <a:pt x="0" y="793927"/>
                      <a:pt x="0" y="72534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84494" y="0"/>
                    </a:lnTo>
                    <a:cubicBezTo>
                      <a:pt x="1453074" y="0"/>
                      <a:pt x="1508954" y="55880"/>
                      <a:pt x="1508954" y="124460"/>
                    </a:cubicBezTo>
                    <a:lnTo>
                      <a:pt x="1508954" y="725347"/>
                    </a:lnTo>
                    <a:cubicBezTo>
                      <a:pt x="1508954" y="793927"/>
                      <a:pt x="1453074" y="849808"/>
                      <a:pt x="1384494" y="84980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1176101" y="1124407"/>
              <a:ext cx="6545657" cy="2752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00"/>
                </a:lnSpc>
              </a:pPr>
              <a:r>
                <a:rPr lang="en-US" b="true" sz="4500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支援多條件篩選（日期、影城），呈現精準結果</a:t>
              </a:r>
            </a:p>
          </p:txBody>
        </p:sp>
      </p:grpSp>
      <p:sp>
        <p:nvSpPr>
          <p:cNvPr name="Freeform 15" id="15" descr="Transparent Liquid Blob Frame"/>
          <p:cNvSpPr/>
          <p:nvPr/>
        </p:nvSpPr>
        <p:spPr>
          <a:xfrm flipH="false" flipV="false" rot="5400000">
            <a:off x="14011079" y="-275965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Transparent Liquid Blob Frame"/>
          <p:cNvSpPr/>
          <p:nvPr/>
        </p:nvSpPr>
        <p:spPr>
          <a:xfrm flipH="false" flipV="false" rot="5400000">
            <a:off x="14011079" y="-2759658"/>
            <a:ext cx="9744477" cy="7040385"/>
          </a:xfrm>
          <a:custGeom>
            <a:avLst/>
            <a:gdLst/>
            <a:ahLst/>
            <a:cxnLst/>
            <a:rect r="r" b="b" t="t" l="l"/>
            <a:pathLst>
              <a:path h="7040385" w="9744477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92146" y="1755053"/>
            <a:ext cx="14303707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</a:pPr>
            <a:r>
              <a:rPr lang="en-US" b="true" sz="8000" strike="noStrike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用戶體驗優化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027188" y="4638480"/>
            <a:ext cx="6863894" cy="3948798"/>
            <a:chOff x="0" y="0"/>
            <a:chExt cx="9151859" cy="526506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254000" y="254000"/>
              <a:ext cx="8897859" cy="5011064"/>
              <a:chOff x="0" y="0"/>
              <a:chExt cx="1508954" cy="849807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508954" cy="849808"/>
              </a:xfrm>
              <a:custGeom>
                <a:avLst/>
                <a:gdLst/>
                <a:ahLst/>
                <a:cxnLst/>
                <a:rect r="r" b="b" t="t" l="l"/>
                <a:pathLst>
                  <a:path h="849808" w="1508954">
                    <a:moveTo>
                      <a:pt x="1384494" y="849807"/>
                    </a:moveTo>
                    <a:lnTo>
                      <a:pt x="124460" y="849807"/>
                    </a:lnTo>
                    <a:cubicBezTo>
                      <a:pt x="55880" y="849807"/>
                      <a:pt x="0" y="793927"/>
                      <a:pt x="0" y="72534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84494" y="0"/>
                    </a:lnTo>
                    <a:cubicBezTo>
                      <a:pt x="1453074" y="0"/>
                      <a:pt x="1508954" y="55880"/>
                      <a:pt x="1508954" y="124460"/>
                    </a:cubicBezTo>
                    <a:lnTo>
                      <a:pt x="1508954" y="725347"/>
                    </a:lnTo>
                    <a:cubicBezTo>
                      <a:pt x="1508954" y="793927"/>
                      <a:pt x="1453074" y="849808"/>
                      <a:pt x="1384494" y="849808"/>
                    </a:cubicBezTo>
                    <a:close/>
                  </a:path>
                </a:pathLst>
              </a:custGeom>
              <a:solidFill>
                <a:srgbClr val="FFFFFF">
                  <a:alpha val="33725"/>
                </a:srgbClr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8897859" cy="5011064"/>
              <a:chOff x="0" y="0"/>
              <a:chExt cx="1508954" cy="84980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508954" cy="849808"/>
              </a:xfrm>
              <a:custGeom>
                <a:avLst/>
                <a:gdLst/>
                <a:ahLst/>
                <a:cxnLst/>
                <a:rect r="r" b="b" t="t" l="l"/>
                <a:pathLst>
                  <a:path h="849808" w="1508954">
                    <a:moveTo>
                      <a:pt x="1384494" y="849807"/>
                    </a:moveTo>
                    <a:lnTo>
                      <a:pt x="124460" y="849807"/>
                    </a:lnTo>
                    <a:cubicBezTo>
                      <a:pt x="55880" y="849807"/>
                      <a:pt x="0" y="793927"/>
                      <a:pt x="0" y="72534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84494" y="0"/>
                    </a:lnTo>
                    <a:cubicBezTo>
                      <a:pt x="1453074" y="0"/>
                      <a:pt x="1508954" y="55880"/>
                      <a:pt x="1508954" y="124460"/>
                    </a:cubicBezTo>
                    <a:lnTo>
                      <a:pt x="1508954" y="725347"/>
                    </a:lnTo>
                    <a:cubicBezTo>
                      <a:pt x="1508954" y="793927"/>
                      <a:pt x="1453074" y="849808"/>
                      <a:pt x="1384494" y="84980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176101" y="1581607"/>
              <a:ext cx="6545657" cy="1838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00"/>
                </a:lnSpc>
              </a:pPr>
              <a:r>
                <a:rPr lang="en-US" b="true" sz="4500" strike="noStrike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提供視覺化的電影封面展示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396918" y="4638480"/>
            <a:ext cx="6863894" cy="3948798"/>
            <a:chOff x="0" y="0"/>
            <a:chExt cx="9151859" cy="5265064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254000" y="254000"/>
              <a:ext cx="8897859" cy="5011064"/>
              <a:chOff x="0" y="0"/>
              <a:chExt cx="1508954" cy="84980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508954" cy="849808"/>
              </a:xfrm>
              <a:custGeom>
                <a:avLst/>
                <a:gdLst/>
                <a:ahLst/>
                <a:cxnLst/>
                <a:rect r="r" b="b" t="t" l="l"/>
                <a:pathLst>
                  <a:path h="849808" w="1508954">
                    <a:moveTo>
                      <a:pt x="1384494" y="849807"/>
                    </a:moveTo>
                    <a:lnTo>
                      <a:pt x="124460" y="849807"/>
                    </a:lnTo>
                    <a:cubicBezTo>
                      <a:pt x="55880" y="849807"/>
                      <a:pt x="0" y="793927"/>
                      <a:pt x="0" y="72534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84494" y="0"/>
                    </a:lnTo>
                    <a:cubicBezTo>
                      <a:pt x="1453074" y="0"/>
                      <a:pt x="1508954" y="55880"/>
                      <a:pt x="1508954" y="124460"/>
                    </a:cubicBezTo>
                    <a:lnTo>
                      <a:pt x="1508954" y="725347"/>
                    </a:lnTo>
                    <a:cubicBezTo>
                      <a:pt x="1508954" y="793927"/>
                      <a:pt x="1453074" y="849808"/>
                      <a:pt x="1384494" y="849808"/>
                    </a:cubicBezTo>
                    <a:close/>
                  </a:path>
                </a:pathLst>
              </a:custGeom>
              <a:solidFill>
                <a:srgbClr val="FFFFFF">
                  <a:alpha val="33725"/>
                </a:srgbClr>
              </a:solid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8897859" cy="5011064"/>
              <a:chOff x="0" y="0"/>
              <a:chExt cx="1508954" cy="84980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508954" cy="849808"/>
              </a:xfrm>
              <a:custGeom>
                <a:avLst/>
                <a:gdLst/>
                <a:ahLst/>
                <a:cxnLst/>
                <a:rect r="r" b="b" t="t" l="l"/>
                <a:pathLst>
                  <a:path h="849808" w="1508954">
                    <a:moveTo>
                      <a:pt x="1384494" y="849807"/>
                    </a:moveTo>
                    <a:lnTo>
                      <a:pt x="124460" y="849807"/>
                    </a:lnTo>
                    <a:cubicBezTo>
                      <a:pt x="55880" y="849807"/>
                      <a:pt x="0" y="793927"/>
                      <a:pt x="0" y="72534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84494" y="0"/>
                    </a:lnTo>
                    <a:cubicBezTo>
                      <a:pt x="1453074" y="0"/>
                      <a:pt x="1508954" y="55880"/>
                      <a:pt x="1508954" y="124460"/>
                    </a:cubicBezTo>
                    <a:lnTo>
                      <a:pt x="1508954" y="725347"/>
                    </a:lnTo>
                    <a:cubicBezTo>
                      <a:pt x="1508954" y="793927"/>
                      <a:pt x="1453074" y="849808"/>
                      <a:pt x="1384494" y="84980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1176101" y="1124407"/>
              <a:ext cx="6545657" cy="2752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00"/>
                </a:lnSpc>
              </a:pPr>
              <a:r>
                <a:rPr lang="en-US" b="true" sz="4500" strike="noStrike">
                  <a:solidFill>
                    <a:srgbClr val="000000"/>
                  </a:solidFill>
                  <a:latin typeface="Lato Bold"/>
                  <a:ea typeface="Lato Bold"/>
                  <a:cs typeface="Lato Bold"/>
                  <a:sym typeface="Lato Bold"/>
                </a:rPr>
                <a:t>支援交互功能（點擊電影顯示詳細資訊）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7132" y="2623628"/>
            <a:ext cx="13313735" cy="5325494"/>
          </a:xfrm>
          <a:custGeom>
            <a:avLst/>
            <a:gdLst/>
            <a:ahLst/>
            <a:cxnLst/>
            <a:rect r="r" b="b" t="t" l="l"/>
            <a:pathLst>
              <a:path h="5325494" w="13313735">
                <a:moveTo>
                  <a:pt x="0" y="0"/>
                </a:moveTo>
                <a:lnTo>
                  <a:pt x="13313736" y="0"/>
                </a:lnTo>
                <a:lnTo>
                  <a:pt x="13313736" y="5325494"/>
                </a:lnTo>
                <a:lnTo>
                  <a:pt x="0" y="5325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92901" y="3151855"/>
            <a:ext cx="14302199" cy="3421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199"/>
              </a:lnSpc>
            </a:pPr>
            <a:r>
              <a:rPr lang="en-US" sz="1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Domain Knowhow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7698707" cy="5095875"/>
            <a:chOff x="0" y="0"/>
            <a:chExt cx="1227956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27956" cy="812800"/>
            </a:xfrm>
            <a:custGeom>
              <a:avLst/>
              <a:gdLst/>
              <a:ahLst/>
              <a:cxnLst/>
              <a:rect r="r" b="b" t="t" l="l"/>
              <a:pathLst>
                <a:path h="812800" w="1227956">
                  <a:moveTo>
                    <a:pt x="0" y="0"/>
                  </a:moveTo>
                  <a:lnTo>
                    <a:pt x="1227956" y="0"/>
                  </a:lnTo>
                  <a:lnTo>
                    <a:pt x="122795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2648" r="0" b="-264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5191125"/>
            <a:ext cx="7698707" cy="5095875"/>
            <a:chOff x="0" y="0"/>
            <a:chExt cx="1227956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27956" cy="812800"/>
            </a:xfrm>
            <a:custGeom>
              <a:avLst/>
              <a:gdLst/>
              <a:ahLst/>
              <a:cxnLst/>
              <a:rect r="r" b="b" t="t" l="l"/>
              <a:pathLst>
                <a:path h="812800" w="1227956">
                  <a:moveTo>
                    <a:pt x="0" y="0"/>
                  </a:moveTo>
                  <a:lnTo>
                    <a:pt x="1227956" y="0"/>
                  </a:lnTo>
                  <a:lnTo>
                    <a:pt x="1227956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-679" r="0" b="-679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144000" y="3025212"/>
            <a:ext cx="7953971" cy="4236577"/>
            <a:chOff x="0" y="0"/>
            <a:chExt cx="10605294" cy="5648769"/>
          </a:xfrm>
        </p:grpSpPr>
        <p:sp>
          <p:nvSpPr>
            <p:cNvPr name="AutoShape 7" id="7"/>
            <p:cNvSpPr/>
            <p:nvPr/>
          </p:nvSpPr>
          <p:spPr>
            <a:xfrm rot="0">
              <a:off x="0" y="2358707"/>
              <a:ext cx="10605294" cy="12700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-9525"/>
              <a:ext cx="10605294" cy="15065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146"/>
                </a:lnSpc>
              </a:pPr>
              <a:r>
                <a:rPr lang="en-US" b="true" sz="7406">
                  <a:solidFill>
                    <a:srgbClr val="FBF9F1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電影行業知識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363277"/>
              <a:ext cx="10605294" cy="1084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18"/>
                </a:lnSpc>
              </a:pPr>
              <a:r>
                <a:rPr lang="en-US" b="true" sz="2370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電影上映資訊的結構化存儲：電影、影城、場館、日期、時刻表等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122608"/>
              <a:ext cx="10605294" cy="526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318"/>
                </a:lnSpc>
                <a:spcBef>
                  <a:spcPct val="0"/>
                </a:spcBef>
              </a:pPr>
              <a:r>
                <a:rPr lang="en-US" b="true" sz="2370" u="none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每日更新電影資訊的需求及查詢邏輯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Transparent Liquid Blob Frame"/>
          <p:cNvSpPr/>
          <p:nvPr/>
        </p:nvSpPr>
        <p:spPr>
          <a:xfrm flipH="false" flipV="false" rot="0">
            <a:off x="-2280473" y="7962921"/>
            <a:ext cx="5747719" cy="3384081"/>
          </a:xfrm>
          <a:custGeom>
            <a:avLst/>
            <a:gdLst/>
            <a:ahLst/>
            <a:cxnLst/>
            <a:rect r="r" b="b" t="t" l="l"/>
            <a:pathLst>
              <a:path h="3384081" w="5747719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02" t="0" r="0" b="-143185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2447866"/>
            <a:ext cx="18436132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95913" y="5133161"/>
            <a:ext cx="3051800" cy="3051800"/>
          </a:xfrm>
          <a:custGeom>
            <a:avLst/>
            <a:gdLst/>
            <a:ahLst/>
            <a:cxnLst/>
            <a:rect r="r" b="b" t="t" l="l"/>
            <a:pathLst>
              <a:path h="3051800" w="3051800">
                <a:moveTo>
                  <a:pt x="0" y="0"/>
                </a:moveTo>
                <a:lnTo>
                  <a:pt x="3051800" y="0"/>
                </a:lnTo>
                <a:lnTo>
                  <a:pt x="3051800" y="3051800"/>
                </a:lnTo>
                <a:lnTo>
                  <a:pt x="0" y="3051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62509" y="4008109"/>
            <a:ext cx="8399383" cy="112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6"/>
              </a:lnSpc>
            </a:pPr>
            <a:r>
              <a:rPr lang="en-US" sz="3428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GUI（圖形使用者界面）：透過 Tkinter 實現易於操作的前端界面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62509" y="6259406"/>
            <a:ext cx="9802169" cy="1124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56"/>
              </a:lnSpc>
            </a:pPr>
            <a:r>
              <a:rPr lang="en-US" sz="3428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資料處理：結合爬蟲模組 (showTime, vscinemas) 與資料庫，整合多來源數據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482438" y="4046209"/>
            <a:ext cx="2413040" cy="2805861"/>
          </a:xfrm>
          <a:custGeom>
            <a:avLst/>
            <a:gdLst/>
            <a:ahLst/>
            <a:cxnLst/>
            <a:rect r="r" b="b" t="t" l="l"/>
            <a:pathLst>
              <a:path h="2805861" w="2413040">
                <a:moveTo>
                  <a:pt x="0" y="0"/>
                </a:moveTo>
                <a:lnTo>
                  <a:pt x="2413041" y="0"/>
                </a:lnTo>
                <a:lnTo>
                  <a:pt x="2413041" y="2805861"/>
                </a:lnTo>
                <a:lnTo>
                  <a:pt x="0" y="28058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176686" y="4085891"/>
            <a:ext cx="1141551" cy="503710"/>
          </a:xfrm>
          <a:custGeom>
            <a:avLst/>
            <a:gdLst/>
            <a:ahLst/>
            <a:cxnLst/>
            <a:rect r="r" b="b" t="t" l="l"/>
            <a:pathLst>
              <a:path h="503710" w="1141551">
                <a:moveTo>
                  <a:pt x="0" y="0"/>
                </a:moveTo>
                <a:lnTo>
                  <a:pt x="1141551" y="0"/>
                </a:lnTo>
                <a:lnTo>
                  <a:pt x="1141551" y="503710"/>
                </a:lnTo>
                <a:lnTo>
                  <a:pt x="0" y="5037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76686" y="6337188"/>
            <a:ext cx="1141551" cy="503710"/>
          </a:xfrm>
          <a:custGeom>
            <a:avLst/>
            <a:gdLst/>
            <a:ahLst/>
            <a:cxnLst/>
            <a:rect r="r" b="b" t="t" l="l"/>
            <a:pathLst>
              <a:path h="503710" w="1141551">
                <a:moveTo>
                  <a:pt x="0" y="0"/>
                </a:moveTo>
                <a:lnTo>
                  <a:pt x="1141551" y="0"/>
                </a:lnTo>
                <a:lnTo>
                  <a:pt x="1141551" y="503710"/>
                </a:lnTo>
                <a:lnTo>
                  <a:pt x="0" y="5037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866775"/>
            <a:ext cx="14297102" cy="105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294"/>
              </a:lnSpc>
            </a:pPr>
            <a:r>
              <a:rPr lang="en-US" b="true" sz="5925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技術設計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DAGbAQz-PXE</dc:identifier>
  <dcterms:modified xsi:type="dcterms:W3CDTF">2011-08-01T06:04:30Z</dcterms:modified>
  <cp:revision>1</cp:revision>
  <dc:title>Black Elegant and Modern Startup Pitch Deck Presentation</dc:title>
</cp:coreProperties>
</file>